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sldIdLst>
    <p:sldId id="257" r:id="rId2"/>
    <p:sldId id="267" r:id="rId3"/>
    <p:sldId id="262" r:id="rId4"/>
    <p:sldId id="270" r:id="rId5"/>
    <p:sldId id="268" r:id="rId6"/>
    <p:sldId id="269" r:id="rId7"/>
    <p:sldId id="264" r:id="rId8"/>
    <p:sldId id="265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2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1636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7310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9111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916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IN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110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7649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365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894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224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0098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6566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EA7E6936-B2A5-466E-97D6-A36F5A012BAD}" type="datetimeFigureOut">
              <a:rPr lang="en-IN" smtClean="0"/>
              <a:t>30/07/25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69D746A2-D898-48F3-BCC8-E4FA5DA93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808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dotengine/godot" TargetMode="External"/><Relationship Id="rId2" Type="http://schemas.openxmlformats.org/officeDocument/2006/relationships/hyperlink" Target="https://docs.godotengine.org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9A3D0CE2-91FF-49B3-A5D8-181E900D7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AEBD96-C315-4F53-9D9E-0E20E993E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916AAA-66F6-4DFA-88ED-7E27CF6B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137D43F-BAD6-47F1-AA65-AEEA38A2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512C9B2-6B22-4211-A940-FCD7C2CD0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5F7DB84-CDE7-46F8-90DD-9D048A7D5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3D25154-9EF7-4C33-9AAC-7B3BE089F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ACC5C7-38E7-72F4-1148-DC61CE00E808}"/>
              </a:ext>
            </a:extLst>
          </p:cNvPr>
          <p:cNvSpPr txBox="1"/>
          <p:nvPr/>
        </p:nvSpPr>
        <p:spPr>
          <a:xfrm>
            <a:off x="1051560" y="643468"/>
            <a:ext cx="9966960" cy="35924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CA" sz="6900" cap="all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Game Engine Architectures: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CA" sz="6900" cap="all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  </a:t>
            </a:r>
            <a:r>
              <a:rPr lang="en-CA" sz="6900" cap="all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Comparison: </a:t>
            </a:r>
            <a:r>
              <a:rPr lang="en-CA" sz="6900" cap="all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Godot &amp; ECS</a:t>
            </a:r>
            <a:endParaRPr lang="en-US" sz="6900" cap="all" dirty="0">
              <a:blipFill dpi="0" rotWithShape="1">
                <a:blip r:embed="rId4"/>
                <a:srcRect/>
                <a:tile tx="6350" ty="-127000" sx="65000" sy="64000" flip="none" algn="tl"/>
              </a:blipFill>
              <a:latin typeface="+mj-lt"/>
              <a:ea typeface="+mj-ea"/>
              <a:cs typeface="+mj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604E8C0-C927-4C06-A96A-BF3323BA7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0"/>
            <a:ext cx="12192000" cy="229583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DCECFD5-4C30-4892-9FF0-540E17955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10245590" y="5111496"/>
            <a:chExt cx="1080904" cy="108090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5C67F70-EAFE-425C-8422-591620A96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5590" y="5111496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47FA16B-C217-4D91-84EA-5B0846BD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53681" y="5219586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F3F4F2B1-7F21-D796-B12D-F3EECDC13313}"/>
              </a:ext>
            </a:extLst>
          </p:cNvPr>
          <p:cNvSpPr txBox="1"/>
          <p:nvPr/>
        </p:nvSpPr>
        <p:spPr>
          <a:xfrm>
            <a:off x="1105474" y="4923196"/>
            <a:ext cx="9680568" cy="1161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cap="all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CS5850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cap="all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Hao Wu</a:t>
            </a:r>
          </a:p>
          <a:p>
            <a:pPr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cap="all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Summer 2025</a:t>
            </a:r>
          </a:p>
        </p:txBody>
      </p:sp>
      <p:pic>
        <p:nvPicPr>
          <p:cNvPr id="5" name="Picture 2" descr="Press Kit – Godot Engine">
            <a:extLst>
              <a:ext uri="{FF2B5EF4-FFF2-40B4-BE49-F238E27FC236}">
                <a16:creationId xmlns:a16="http://schemas.microsoft.com/office/drawing/2014/main" id="{64EF6564-CF2F-95EC-7034-0BA0282AB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458" y="0"/>
            <a:ext cx="1997687" cy="80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226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3D0CE2-91FF-49B3-A5D8-181E900D7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AEBD96-C315-4F53-9D9E-0E20E993E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916AAA-66F6-4DFA-88ED-7E27CF6B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137D43F-BAD6-47F1-AA65-AEEA38A2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512C9B2-6B22-4211-A940-FCD7C2CD0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5F7DB84-CDE7-46F8-90DD-9D048A7D5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15AAB4E-1AF6-4A73-9822-087B0F4ED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AEF816-1106-B12B-D660-012E6EE62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6"/>
            <a:ext cx="7031939" cy="5571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</a:rPr>
              <a:t>1. </a:t>
            </a:r>
            <a:r>
              <a:rPr lang="en-CA" sz="3600" dirty="0"/>
              <a:t>What is Godot?</a:t>
            </a:r>
            <a:br>
              <a:rPr lang="en-CA" sz="3600" dirty="0"/>
            </a:br>
            <a:r>
              <a:rPr lang="en-CA" sz="3600" dirty="0"/>
              <a:t> </a:t>
            </a:r>
            <a:br>
              <a:rPr lang="en-US" sz="3600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</a:rPr>
            </a:br>
            <a:r>
              <a:rPr lang="en-US" sz="3600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</a:rPr>
              <a:t>2. </a:t>
            </a:r>
            <a:r>
              <a:rPr lang="en-CA" sz="3600" dirty="0"/>
              <a:t>Key Features/concepts</a:t>
            </a:r>
            <a:br>
              <a:rPr lang="en-CA" sz="3600" dirty="0"/>
            </a:br>
            <a:r>
              <a:rPr lang="en-CA" sz="3600" dirty="0"/>
              <a:t> </a:t>
            </a:r>
            <a:br>
              <a:rPr lang="en-US" sz="3600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</a:rPr>
            </a:br>
            <a:r>
              <a:rPr lang="en-US" sz="3600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</a:rPr>
              <a:t>3. </a:t>
            </a:r>
            <a:r>
              <a:rPr lang="en-CA" sz="3600" dirty="0"/>
              <a:t>Godot’s Architecture Overview</a:t>
            </a:r>
            <a:br>
              <a:rPr lang="en-CA" sz="3600" dirty="0"/>
            </a:br>
            <a:r>
              <a:rPr lang="en-CA" sz="3600" dirty="0"/>
              <a:t> </a:t>
            </a:r>
            <a:br>
              <a:rPr lang="en-US" sz="3600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</a:rPr>
            </a:br>
            <a:r>
              <a:rPr lang="en-US" sz="3600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</a:rPr>
              <a:t>4. </a:t>
            </a:r>
            <a:r>
              <a:rPr lang="en-US" sz="3600" dirty="0"/>
              <a:t>Code review: </a:t>
            </a:r>
            <a:r>
              <a:rPr lang="en-CA" sz="3600" dirty="0"/>
              <a:t>Comparison: Same Game in Both Engines</a:t>
            </a:r>
            <a:br>
              <a:rPr lang="en-CA" sz="3600" dirty="0"/>
            </a:br>
            <a:endParaRPr lang="en-US" sz="3600" dirty="0">
              <a:blipFill dpi="0" rotWithShape="1">
                <a:blip r:embed="rId4"/>
                <a:srcRect/>
                <a:tile tx="6350" ty="-127000" sx="65000" sy="64000" flip="none" algn="tl"/>
              </a:blip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D794DA-8ACE-4EC4-8EB7-A34B9F6C1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8454" y="-2"/>
            <a:ext cx="4513546" cy="6858002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F11D2C-2BB4-C417-FE7D-91EEAA317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94091" y="643465"/>
            <a:ext cx="3725961" cy="5571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cap="all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Agenda</a:t>
            </a:r>
          </a:p>
        </p:txBody>
      </p:sp>
      <p:pic>
        <p:nvPicPr>
          <p:cNvPr id="4" name="Picture 2" descr="Press Kit – Godot Engine">
            <a:extLst>
              <a:ext uri="{FF2B5EF4-FFF2-40B4-BE49-F238E27FC236}">
                <a16:creationId xmlns:a16="http://schemas.microsoft.com/office/drawing/2014/main" id="{6A5CE381-E7D7-0D82-1820-EFA2F10A6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458" y="0"/>
            <a:ext cx="1997687" cy="80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96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ACC5C7-38E7-72F4-1148-DC61CE00E808}"/>
              </a:ext>
            </a:extLst>
          </p:cNvPr>
          <p:cNvSpPr txBox="1"/>
          <p:nvPr/>
        </p:nvSpPr>
        <p:spPr>
          <a:xfrm>
            <a:off x="0" y="135697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45B0C7-4935-2B75-8278-8E0D4AC7711C}"/>
              </a:ext>
            </a:extLst>
          </p:cNvPr>
          <p:cNvSpPr txBox="1"/>
          <p:nvPr/>
        </p:nvSpPr>
        <p:spPr>
          <a:xfrm>
            <a:off x="532855" y="1628048"/>
            <a:ext cx="5010346" cy="4878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short: Free and open source community-driven 2D and 3D game engine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the </a:t>
            </a:r>
            <a:r>
              <a:rPr lang="en-CA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community 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(Godot was originally developed by </a:t>
            </a:r>
            <a:r>
              <a:rPr lang="en-C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Juan </a:t>
            </a:r>
            <a:r>
              <a:rPr lang="en-CA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Linietsky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C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Ariel Manzur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two software developers from Argentina.), maintained by </a:t>
            </a:r>
            <a:r>
              <a:rPr lang="en-CA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Godot Foundation 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(Dutch non-profit organization. The Foundation was formed on August 23rd, 2022 to administer charitable contributions that are made to the Godot Engine.)</a:t>
            </a:r>
          </a:p>
          <a:p>
            <a:pPr lvl="0"/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for 2D and 3D game development</a:t>
            </a:r>
          </a:p>
          <a:p>
            <a:pPr lvl="0"/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Gained traction since ~2018, especially in </a:t>
            </a:r>
            <a:r>
              <a:rPr lang="en-CA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indie community</a:t>
            </a:r>
          </a:p>
          <a:p>
            <a:pPr>
              <a:spcBef>
                <a:spcPts val="602"/>
              </a:spcBef>
            </a:pP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DDC894-1A3E-5261-81E7-2DC8086D1849}"/>
              </a:ext>
            </a:extLst>
          </p:cNvPr>
          <p:cNvSpPr txBox="1"/>
          <p:nvPr/>
        </p:nvSpPr>
        <p:spPr>
          <a:xfrm>
            <a:off x="532855" y="775755"/>
            <a:ext cx="88014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400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What is Godot and why Godot?</a:t>
            </a:r>
            <a:endParaRPr lang="en-US" sz="2400" dirty="0">
              <a:solidFill>
                <a:srgbClr val="C0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736A22C-641B-6700-1E54-793898D804B8}"/>
              </a:ext>
            </a:extLst>
          </p:cNvPr>
          <p:cNvCxnSpPr>
            <a:cxnSpLocks/>
          </p:cNvCxnSpPr>
          <p:nvPr/>
        </p:nvCxnSpPr>
        <p:spPr>
          <a:xfrm>
            <a:off x="5726277" y="1456267"/>
            <a:ext cx="0" cy="4921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4CFC9EC-126E-13F3-B555-33454C40B0FD}"/>
              </a:ext>
            </a:extLst>
          </p:cNvPr>
          <p:cNvCxnSpPr>
            <a:cxnSpLocks/>
          </p:cNvCxnSpPr>
          <p:nvPr/>
        </p:nvCxnSpPr>
        <p:spPr>
          <a:xfrm>
            <a:off x="532855" y="763866"/>
            <a:ext cx="1100438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Press Kit – Godot Engine">
            <a:extLst>
              <a:ext uri="{FF2B5EF4-FFF2-40B4-BE49-F238E27FC236}">
                <a16:creationId xmlns:a16="http://schemas.microsoft.com/office/drawing/2014/main" id="{C31752ED-56A6-7999-CF18-4C6062D00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458" y="0"/>
            <a:ext cx="1997687" cy="80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1F6F97-FBFB-231F-A31C-0E8253BDF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354" y="1628048"/>
            <a:ext cx="5627888" cy="406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353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EEAEB-9747-9DD3-7F35-43308E2BE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2B89A6-9EB9-CA87-B712-2998FD9166C3}"/>
              </a:ext>
            </a:extLst>
          </p:cNvPr>
          <p:cNvSpPr txBox="1"/>
          <p:nvPr/>
        </p:nvSpPr>
        <p:spPr>
          <a:xfrm>
            <a:off x="0" y="135697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BCC4A2E-CB55-4B57-CB39-241DAD428BE5}"/>
              </a:ext>
            </a:extLst>
          </p:cNvPr>
          <p:cNvSpPr txBox="1"/>
          <p:nvPr/>
        </p:nvSpPr>
        <p:spPr>
          <a:xfrm>
            <a:off x="532855" y="5229952"/>
            <a:ext cx="98824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examples of games created with Godot include </a:t>
            </a:r>
            <a:r>
              <a:rPr lang="en-C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Brotato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Usagi Shima. As for applications, the open source pixel art drawing program </a:t>
            </a:r>
            <a:r>
              <a:rPr lang="en-C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Pixelorama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powered by Godot, and so is the voxel RPG creator RPG in a Box.</a:t>
            </a: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29BB888-2CB0-57C1-905D-FBC91EE5096C}"/>
              </a:ext>
            </a:extLst>
          </p:cNvPr>
          <p:cNvSpPr txBox="1"/>
          <p:nvPr/>
        </p:nvSpPr>
        <p:spPr>
          <a:xfrm>
            <a:off x="532855" y="775755"/>
            <a:ext cx="88014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400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Games built by Godot</a:t>
            </a:r>
            <a:endParaRPr lang="en-US" sz="2400" dirty="0">
              <a:solidFill>
                <a:srgbClr val="C0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13190ED-2806-2BE2-8684-3A96F8A63BDC}"/>
              </a:ext>
            </a:extLst>
          </p:cNvPr>
          <p:cNvCxnSpPr>
            <a:cxnSpLocks/>
          </p:cNvCxnSpPr>
          <p:nvPr/>
        </p:nvCxnSpPr>
        <p:spPr>
          <a:xfrm>
            <a:off x="532855" y="763866"/>
            <a:ext cx="1100438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Press Kit – Godot Engine">
            <a:extLst>
              <a:ext uri="{FF2B5EF4-FFF2-40B4-BE49-F238E27FC236}">
                <a16:creationId xmlns:a16="http://schemas.microsoft.com/office/drawing/2014/main" id="{3A16086B-AE00-B64B-453E-C323A199B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458" y="0"/>
            <a:ext cx="1997687" cy="80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../../_images/introduction_usagi_shima.webp">
            <a:extLst>
              <a:ext uri="{FF2B5EF4-FFF2-40B4-BE49-F238E27FC236}">
                <a16:creationId xmlns:a16="http://schemas.microsoft.com/office/drawing/2014/main" id="{6ECBA792-13F8-45D5-4320-EEA457ABE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250" y="1628048"/>
            <a:ext cx="4936699" cy="277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20303A-D695-F4C4-2EDF-1C215D575EE8}"/>
              </a:ext>
            </a:extLst>
          </p:cNvPr>
          <p:cNvSpPr txBox="1"/>
          <p:nvPr/>
        </p:nvSpPr>
        <p:spPr>
          <a:xfrm>
            <a:off x="7035114" y="4448740"/>
            <a:ext cx="27649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Usagi Shima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0A3F23-91FA-E452-5FCD-D9968F13ECC7}"/>
              </a:ext>
            </a:extLst>
          </p:cNvPr>
          <p:cNvSpPr txBox="1"/>
          <p:nvPr/>
        </p:nvSpPr>
        <p:spPr>
          <a:xfrm>
            <a:off x="1044203" y="4654680"/>
            <a:ext cx="3435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i="1" dirty="0" err="1">
                <a:solidFill>
                  <a:srgbClr val="404040"/>
                </a:solidFill>
                <a:effectLst/>
                <a:latin typeface="system-ui"/>
              </a:rPr>
              <a:t>Brotato</a:t>
            </a:r>
            <a:endParaRPr lang="en-US" dirty="0"/>
          </a:p>
        </p:txBody>
      </p:sp>
      <p:pic>
        <p:nvPicPr>
          <p:cNvPr id="5128" name="Picture 8" descr="Brotato for Nintendo Switch - Nintendo Official Site for Canada">
            <a:extLst>
              <a:ext uri="{FF2B5EF4-FFF2-40B4-BE49-F238E27FC236}">
                <a16:creationId xmlns:a16="http://schemas.microsoft.com/office/drawing/2014/main" id="{1A1F9A4C-D478-FB72-3978-F2600E196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71" y="1237420"/>
            <a:ext cx="4902200" cy="336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86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FBAC3F-1AF9-5870-4DDD-C063C05D2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7EA4BA-DA6D-9BAB-9B53-922A2933B2CD}"/>
              </a:ext>
            </a:extLst>
          </p:cNvPr>
          <p:cNvSpPr txBox="1"/>
          <p:nvPr/>
        </p:nvSpPr>
        <p:spPr>
          <a:xfrm>
            <a:off x="0" y="135697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Godot Key Features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7DD6723-7072-7966-4F63-1D566CEA5D69}"/>
              </a:ext>
            </a:extLst>
          </p:cNvPr>
          <p:cNvSpPr txBox="1"/>
          <p:nvPr/>
        </p:nvSpPr>
        <p:spPr>
          <a:xfrm>
            <a:off x="532855" y="4293737"/>
            <a:ext cx="501034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All-inclusive package (a dedicated scripting workspace, an animation editor, a </a:t>
            </a:r>
            <a:r>
              <a:rPr lang="en-C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tilemap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editor, a shader editor, a debugger, a profiler, the ability to hot-reload locally and on remote devices, etc.) The Godot editor runs on the game engine. It itself is a game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Built-in physics and animation system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7C9A4B-6D4D-2185-FD84-A737A945568B}"/>
              </a:ext>
            </a:extLst>
          </p:cNvPr>
          <p:cNvSpPr txBox="1"/>
          <p:nvPr/>
        </p:nvSpPr>
        <p:spPr>
          <a:xfrm>
            <a:off x="532855" y="775755"/>
            <a:ext cx="88014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400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endParaRPr lang="en-US" sz="2400" dirty="0">
              <a:solidFill>
                <a:srgbClr val="C0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BDCF0E-4FE5-FA3D-2BB8-3FC1C0D31D9E}"/>
              </a:ext>
            </a:extLst>
          </p:cNvPr>
          <p:cNvCxnSpPr>
            <a:cxnSpLocks/>
          </p:cNvCxnSpPr>
          <p:nvPr/>
        </p:nvCxnSpPr>
        <p:spPr>
          <a:xfrm>
            <a:off x="5726277" y="1456267"/>
            <a:ext cx="0" cy="4921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1253F0-48EB-058A-FEF0-2D8994411FD6}"/>
              </a:ext>
            </a:extLst>
          </p:cNvPr>
          <p:cNvCxnSpPr>
            <a:cxnSpLocks/>
          </p:cNvCxnSpPr>
          <p:nvPr/>
        </p:nvCxnSpPr>
        <p:spPr>
          <a:xfrm>
            <a:off x="532855" y="763866"/>
            <a:ext cx="1100438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Press Kit – Godot Engine">
            <a:extLst>
              <a:ext uri="{FF2B5EF4-FFF2-40B4-BE49-F238E27FC236}">
                <a16:creationId xmlns:a16="http://schemas.microsoft.com/office/drawing/2014/main" id="{FB127635-741D-0E94-BCB6-7E6AA9696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458" y="0"/>
            <a:ext cx="1997687" cy="80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0">
            <a:extLst>
              <a:ext uri="{FF2B5EF4-FFF2-40B4-BE49-F238E27FC236}">
                <a16:creationId xmlns:a16="http://schemas.microsoft.com/office/drawing/2014/main" id="{FD2453D4-15BC-2BF9-08B1-F96DC3265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724" y="1299413"/>
            <a:ext cx="3942344" cy="2822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2E3A94-A8A4-E473-7FE1-EB9415E2DDD3}"/>
              </a:ext>
            </a:extLst>
          </p:cNvPr>
          <p:cNvSpPr txBox="1"/>
          <p:nvPr/>
        </p:nvSpPr>
        <p:spPr>
          <a:xfrm>
            <a:off x="6324519" y="4516580"/>
            <a:ext cx="43873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Object-oriented design and composition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013730-F029-1882-4B4C-8BAC24B48B51}"/>
              </a:ext>
            </a:extLst>
          </p:cNvPr>
          <p:cNvSpPr txBox="1"/>
          <p:nvPr/>
        </p:nvSpPr>
        <p:spPr>
          <a:xfrm>
            <a:off x="6324519" y="5131007"/>
            <a:ext cx="43873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Multi-language scripting (</a:t>
            </a:r>
            <a:r>
              <a:rPr lang="en-C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GDScript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(Yes, Godot developed its own programming language), C#, C++) Godot itself is developed by C++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5925D4B-B9D5-0367-16AF-41930EF49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15" y="1299413"/>
            <a:ext cx="4702625" cy="282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383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0F22E9-90F8-566B-9D9A-3A2BCFE70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EA9D6D5-8724-4743-1ACD-AB46240C0750}"/>
              </a:ext>
            </a:extLst>
          </p:cNvPr>
          <p:cNvSpPr/>
          <p:nvPr/>
        </p:nvSpPr>
        <p:spPr>
          <a:xfrm>
            <a:off x="6035049" y="1534178"/>
            <a:ext cx="5624072" cy="484403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Scene: Main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07926C-5EE0-F815-2EB3-894C12B9EA06}"/>
              </a:ext>
            </a:extLst>
          </p:cNvPr>
          <p:cNvSpPr txBox="1"/>
          <p:nvPr/>
        </p:nvSpPr>
        <p:spPr>
          <a:xfrm>
            <a:off x="0" y="135697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000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Godot’s Key Concepts</a:t>
            </a: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1D7ED0-422F-B3FC-1EF2-A2BC5C994D2F}"/>
              </a:ext>
            </a:extLst>
          </p:cNvPr>
          <p:cNvSpPr txBox="1"/>
          <p:nvPr/>
        </p:nvSpPr>
        <p:spPr>
          <a:xfrm>
            <a:off x="532855" y="1628048"/>
            <a:ext cx="5010346" cy="5032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602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Node: </a:t>
            </a:r>
            <a:r>
              <a:rPr lang="en-CA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Nodes are your game's smallest building blocks that you arrange into trees. (Has it’s own state and behavior. Attached directly to script.)</a:t>
            </a:r>
          </a:p>
          <a:p>
            <a:pPr marL="285750" indent="-285750">
              <a:spcBef>
                <a:spcPts val="602"/>
              </a:spcBef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C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Signal: </a:t>
            </a:r>
            <a:r>
              <a:rPr lang="en-CA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Nodes emit signals when some event occurs. This feature allows you to make nodes communicate without hard-wiring them in code.</a:t>
            </a:r>
          </a:p>
          <a:p>
            <a:pPr marL="285750" indent="-285750">
              <a:spcBef>
                <a:spcPts val="602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Scene: </a:t>
            </a:r>
            <a:r>
              <a:rPr lang="en-CA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 Godot, you break down your game in reusable scenes. A scene can be a character, a weapon, a menu in the user interface, a single house, an entire level, or anything you can think of. A scene is composed of one or more </a:t>
            </a:r>
            <a:r>
              <a:rPr lang="en-CA" b="1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nodes</a:t>
            </a:r>
            <a:r>
              <a:rPr lang="en-CA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It groups nodes into a </a:t>
            </a:r>
            <a:r>
              <a:rPr lang="en-CA" b="1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functional unit</a:t>
            </a:r>
            <a:r>
              <a:rPr lang="en-CA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that can be </a:t>
            </a:r>
            <a:r>
              <a:rPr lang="en-CA" b="1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instanced</a:t>
            </a:r>
            <a:r>
              <a:rPr lang="en-CA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and reused.</a:t>
            </a:r>
            <a:endParaRPr lang="en-CA" dirty="0">
              <a:solidFill>
                <a:srgbClr val="C0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602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Scene Tree: </a:t>
            </a:r>
            <a:r>
              <a:rPr lang="en-CA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All your game's scenes come together in the </a:t>
            </a:r>
            <a:r>
              <a:rPr lang="en-CA" b="1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scene tree</a:t>
            </a:r>
            <a:r>
              <a:rPr lang="en-CA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literally a tree of scenes. And as scenes are trees of nodes, the scene tree also is a tree of nodes.</a:t>
            </a:r>
            <a:endParaRPr lang="en-CA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DC47469-4B4A-0CA8-D9C4-EB5CF64F7465}"/>
              </a:ext>
            </a:extLst>
          </p:cNvPr>
          <p:cNvSpPr txBox="1"/>
          <p:nvPr/>
        </p:nvSpPr>
        <p:spPr>
          <a:xfrm>
            <a:off x="532855" y="887847"/>
            <a:ext cx="89949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Scenes, Nodes, Signals, Scene Tree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8756FF-030A-CC3E-2CF7-BF920F7740F5}"/>
              </a:ext>
            </a:extLst>
          </p:cNvPr>
          <p:cNvCxnSpPr>
            <a:cxnSpLocks/>
          </p:cNvCxnSpPr>
          <p:nvPr/>
        </p:nvCxnSpPr>
        <p:spPr>
          <a:xfrm>
            <a:off x="5726277" y="1456267"/>
            <a:ext cx="0" cy="4921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670D8BF-075D-8390-2EF3-865027185BC6}"/>
              </a:ext>
            </a:extLst>
          </p:cNvPr>
          <p:cNvCxnSpPr>
            <a:cxnSpLocks/>
          </p:cNvCxnSpPr>
          <p:nvPr/>
        </p:nvCxnSpPr>
        <p:spPr>
          <a:xfrm>
            <a:off x="532855" y="763866"/>
            <a:ext cx="1100438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1590356-8A61-520B-D3CB-C3615737EC6F}"/>
              </a:ext>
            </a:extLst>
          </p:cNvPr>
          <p:cNvSpPr/>
          <p:nvPr/>
        </p:nvSpPr>
        <p:spPr>
          <a:xfrm>
            <a:off x="6370574" y="2366041"/>
            <a:ext cx="3157240" cy="172754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Scene: Player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B792AC5-874E-B398-A41A-235E6E6D660D}"/>
              </a:ext>
            </a:extLst>
          </p:cNvPr>
          <p:cNvSpPr/>
          <p:nvPr/>
        </p:nvSpPr>
        <p:spPr>
          <a:xfrm>
            <a:off x="6800501" y="2807055"/>
            <a:ext cx="2024743" cy="25117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Node: </a:t>
            </a:r>
            <a:r>
              <a:rPr lang="en-US" sz="1300" dirty="0" err="1"/>
              <a:t>AnimatedSprite</a:t>
            </a:r>
            <a:endParaRPr lang="en-US" sz="13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27C2838-2CA7-B814-6905-35592B5B68B7}"/>
              </a:ext>
            </a:extLst>
          </p:cNvPr>
          <p:cNvSpPr/>
          <p:nvPr/>
        </p:nvSpPr>
        <p:spPr>
          <a:xfrm>
            <a:off x="6781831" y="3145087"/>
            <a:ext cx="2024743" cy="30246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Node: </a:t>
            </a:r>
            <a:r>
              <a:rPr lang="en-US" sz="1300" dirty="0" err="1"/>
              <a:t>CollisionShape</a:t>
            </a:r>
            <a:endParaRPr lang="en-US" sz="13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7600643-D022-9599-7972-F12A3396DF01}"/>
              </a:ext>
            </a:extLst>
          </p:cNvPr>
          <p:cNvSpPr/>
          <p:nvPr/>
        </p:nvSpPr>
        <p:spPr>
          <a:xfrm>
            <a:off x="6283487" y="4235103"/>
            <a:ext cx="3361247" cy="185903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Scene: Enemy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434940C-99B2-C350-8F15-EC7021EA6AF9}"/>
              </a:ext>
            </a:extLst>
          </p:cNvPr>
          <p:cNvSpPr/>
          <p:nvPr/>
        </p:nvSpPr>
        <p:spPr>
          <a:xfrm>
            <a:off x="6574971" y="4730961"/>
            <a:ext cx="2416629" cy="28646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Node: </a:t>
            </a:r>
            <a:r>
              <a:rPr lang="en-US" sz="1300" dirty="0" err="1"/>
              <a:t>VisiableOnScreen</a:t>
            </a:r>
            <a:endParaRPr lang="en-US" sz="13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8EAB887-AA2D-2A2C-60CE-047A84D388DB}"/>
              </a:ext>
            </a:extLst>
          </p:cNvPr>
          <p:cNvSpPr/>
          <p:nvPr/>
        </p:nvSpPr>
        <p:spPr>
          <a:xfrm>
            <a:off x="6574971" y="5112929"/>
            <a:ext cx="2111829" cy="3543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Node: </a:t>
            </a:r>
            <a:r>
              <a:rPr lang="en-US" sz="1300" dirty="0" err="1"/>
              <a:t>CollisionShape</a:t>
            </a:r>
            <a:endParaRPr lang="en-US" sz="1300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7D200C3-3D25-33AD-D8CA-E7BF6CD31BD1}"/>
              </a:ext>
            </a:extLst>
          </p:cNvPr>
          <p:cNvSpPr/>
          <p:nvPr/>
        </p:nvSpPr>
        <p:spPr>
          <a:xfrm>
            <a:off x="9726662" y="2566070"/>
            <a:ext cx="1733610" cy="4136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Node: Timer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C3A075C-C29E-FC05-2111-F95911A1250E}"/>
              </a:ext>
            </a:extLst>
          </p:cNvPr>
          <p:cNvSpPr/>
          <p:nvPr/>
        </p:nvSpPr>
        <p:spPr>
          <a:xfrm>
            <a:off x="9726662" y="3127797"/>
            <a:ext cx="1733610" cy="4136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Node: HUD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E11A065-A507-F2D3-1647-F3962DBDD9E0}"/>
              </a:ext>
            </a:extLst>
          </p:cNvPr>
          <p:cNvSpPr/>
          <p:nvPr/>
        </p:nvSpPr>
        <p:spPr>
          <a:xfrm>
            <a:off x="9726662" y="3790622"/>
            <a:ext cx="1733610" cy="4136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Node: Audio</a:t>
            </a:r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5148D85E-52C0-C5E3-CEC6-EBF5731A0D3B}"/>
              </a:ext>
            </a:extLst>
          </p:cNvPr>
          <p:cNvCxnSpPr>
            <a:cxnSpLocks/>
            <a:stCxn id="3" idx="0"/>
          </p:cNvCxnSpPr>
          <p:nvPr/>
        </p:nvCxnSpPr>
        <p:spPr>
          <a:xfrm rot="5400000" flipH="1" flipV="1">
            <a:off x="7843757" y="2001970"/>
            <a:ext cx="469508" cy="258635"/>
          </a:xfrm>
          <a:prstGeom prst="curvedConnector3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991654D7-BE84-CD88-A91B-16B7709B3079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 flipV="1">
            <a:off x="7507116" y="2772899"/>
            <a:ext cx="2219547" cy="1462204"/>
          </a:xfrm>
          <a:prstGeom prst="curvedConnector3">
            <a:avLst>
              <a:gd name="adj1" fmla="val 50000"/>
            </a:avLst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CCC96A0-4838-96F0-1C08-D5F7DD20FDEA}"/>
              </a:ext>
            </a:extLst>
          </p:cNvPr>
          <p:cNvSpPr txBox="1"/>
          <p:nvPr/>
        </p:nvSpPr>
        <p:spPr>
          <a:xfrm>
            <a:off x="7413172" y="2008724"/>
            <a:ext cx="794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Signal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9C9AFE3-E61A-D93F-4C09-6400644D04B8}"/>
              </a:ext>
            </a:extLst>
          </p:cNvPr>
          <p:cNvSpPr txBox="1"/>
          <p:nvPr/>
        </p:nvSpPr>
        <p:spPr>
          <a:xfrm>
            <a:off x="8599714" y="3927326"/>
            <a:ext cx="794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Signal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C3D140FB-71BC-84F2-1399-CDDE600B5A32}"/>
              </a:ext>
            </a:extLst>
          </p:cNvPr>
          <p:cNvSpPr/>
          <p:nvPr/>
        </p:nvSpPr>
        <p:spPr>
          <a:xfrm>
            <a:off x="6781831" y="3588176"/>
            <a:ext cx="2024743" cy="30777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Root Node: Player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EF78EA3-7A5A-6557-D6C5-1340F62B4C8D}"/>
              </a:ext>
            </a:extLst>
          </p:cNvPr>
          <p:cNvSpPr/>
          <p:nvPr/>
        </p:nvSpPr>
        <p:spPr>
          <a:xfrm>
            <a:off x="6574971" y="5610567"/>
            <a:ext cx="2024743" cy="25134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Root Node: Enemy</a:t>
            </a:r>
          </a:p>
        </p:txBody>
      </p:sp>
    </p:spTree>
    <p:extLst>
      <p:ext uri="{BB962C8B-B14F-4D97-AF65-F5344CB8AC3E}">
        <p14:creationId xmlns:p14="http://schemas.microsoft.com/office/powerpoint/2010/main" val="2267264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ACC5C7-38E7-72F4-1148-DC61CE00E808}"/>
              </a:ext>
            </a:extLst>
          </p:cNvPr>
          <p:cNvSpPr txBox="1"/>
          <p:nvPr/>
        </p:nvSpPr>
        <p:spPr>
          <a:xfrm>
            <a:off x="0" y="135697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000" dirty="0"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Godot’s Architecture Overview</a:t>
            </a: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4CFC9EC-126E-13F3-B555-33454C40B0FD}"/>
              </a:ext>
            </a:extLst>
          </p:cNvPr>
          <p:cNvCxnSpPr>
            <a:cxnSpLocks/>
          </p:cNvCxnSpPr>
          <p:nvPr/>
        </p:nvCxnSpPr>
        <p:spPr>
          <a:xfrm>
            <a:off x="532855" y="763866"/>
            <a:ext cx="1100438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59A91F0-7EE4-10C9-32C4-A50851017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277" y="689695"/>
            <a:ext cx="5601779" cy="6145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Press Kit – Godot Engine">
            <a:extLst>
              <a:ext uri="{FF2B5EF4-FFF2-40B4-BE49-F238E27FC236}">
                <a16:creationId xmlns:a16="http://schemas.microsoft.com/office/drawing/2014/main" id="{60C27459-B69B-A4D1-0216-97162A77F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458" y="0"/>
            <a:ext cx="1997687" cy="80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9051BC-3395-264F-F5E8-CEE2E539C3BC}"/>
              </a:ext>
            </a:extLst>
          </p:cNvPr>
          <p:cNvCxnSpPr/>
          <p:nvPr/>
        </p:nvCxnSpPr>
        <p:spPr>
          <a:xfrm>
            <a:off x="6531429" y="1513114"/>
            <a:ext cx="1981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0311BF2-F8BE-6ADC-0130-551FB504AF9E}"/>
              </a:ext>
            </a:extLst>
          </p:cNvPr>
          <p:cNvSpPr/>
          <p:nvPr/>
        </p:nvSpPr>
        <p:spPr>
          <a:xfrm>
            <a:off x="8773886" y="1099457"/>
            <a:ext cx="2558143" cy="10232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/>
              <a:t>handles memory, typing, and signal infrastructure</a:t>
            </a:r>
            <a:endParaRPr lang="en-US" sz="14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73A938-65BD-94D4-4474-4B101D867BB5}"/>
              </a:ext>
            </a:extLst>
          </p:cNvPr>
          <p:cNvCxnSpPr/>
          <p:nvPr/>
        </p:nvCxnSpPr>
        <p:spPr>
          <a:xfrm>
            <a:off x="6531429" y="3331530"/>
            <a:ext cx="1981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9FEB6C1E-BA84-503B-083F-A6A7FF1C3468}"/>
              </a:ext>
            </a:extLst>
          </p:cNvPr>
          <p:cNvSpPr/>
          <p:nvPr/>
        </p:nvSpPr>
        <p:spPr>
          <a:xfrm>
            <a:off x="8773886" y="2917873"/>
            <a:ext cx="2677885" cy="11098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400" dirty="0"/>
              <a:t>heart of gameplay logic — where scenes, nodes, and resources interact.</a:t>
            </a:r>
            <a:endParaRPr lang="en-US" sz="14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782A73-58FF-3206-E7D3-60127E2223E2}"/>
              </a:ext>
            </a:extLst>
          </p:cNvPr>
          <p:cNvCxnSpPr/>
          <p:nvPr/>
        </p:nvCxnSpPr>
        <p:spPr>
          <a:xfrm>
            <a:off x="6616902" y="5397958"/>
            <a:ext cx="1981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F3CABD1-9AA0-282D-0020-7BB54EB9DE79}"/>
              </a:ext>
            </a:extLst>
          </p:cNvPr>
          <p:cNvSpPr/>
          <p:nvPr/>
        </p:nvSpPr>
        <p:spPr>
          <a:xfrm>
            <a:off x="8773886" y="4682129"/>
            <a:ext cx="2677885" cy="11098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400" dirty="0"/>
              <a:t>Godot’s internal engines. Nodes talk to servers, but you rarely interact with them directly.</a:t>
            </a:r>
            <a:endParaRPr lang="en-US" sz="1400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F6F015D-D5B8-A197-B598-E5D31686EA5B}"/>
              </a:ext>
            </a:extLst>
          </p:cNvPr>
          <p:cNvCxnSpPr/>
          <p:nvPr/>
        </p:nvCxnSpPr>
        <p:spPr>
          <a:xfrm>
            <a:off x="6616902" y="6464758"/>
            <a:ext cx="1981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BE966F1-F9C8-DC70-AD14-7F6A066B8D3F}"/>
              </a:ext>
            </a:extLst>
          </p:cNvPr>
          <p:cNvSpPr/>
          <p:nvPr/>
        </p:nvSpPr>
        <p:spPr>
          <a:xfrm>
            <a:off x="8773886" y="6091540"/>
            <a:ext cx="2677885" cy="7096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400" dirty="0"/>
              <a:t>ensures portability — one game can run on Windows, Linux, HTML5, etc.</a:t>
            </a:r>
            <a:endParaRPr lang="en-US" sz="1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BE62C94-39C5-1DE5-E02B-86DE6205A369}"/>
              </a:ext>
            </a:extLst>
          </p:cNvPr>
          <p:cNvSpPr/>
          <p:nvPr/>
        </p:nvSpPr>
        <p:spPr>
          <a:xfrm>
            <a:off x="3913027" y="1513114"/>
            <a:ext cx="1029087" cy="191588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27F4E67-5B2F-D2D5-A203-B4B7584DFF6D}"/>
              </a:ext>
            </a:extLst>
          </p:cNvPr>
          <p:cNvSpPr/>
          <p:nvPr/>
        </p:nvSpPr>
        <p:spPr>
          <a:xfrm>
            <a:off x="3069771" y="1296594"/>
            <a:ext cx="843256" cy="273110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BABFEFC-CC97-E590-F804-D29AC8E1C83B}"/>
              </a:ext>
            </a:extLst>
          </p:cNvPr>
          <p:cNvSpPr/>
          <p:nvPr/>
        </p:nvSpPr>
        <p:spPr>
          <a:xfrm>
            <a:off x="1619056" y="1317864"/>
            <a:ext cx="1328814" cy="211113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81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ACC5C7-38E7-72F4-1148-DC61CE00E808}"/>
              </a:ext>
            </a:extLst>
          </p:cNvPr>
          <p:cNvSpPr txBox="1"/>
          <p:nvPr/>
        </p:nvSpPr>
        <p:spPr>
          <a:xfrm>
            <a:off x="0" y="135697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Comparison: Same Game in Both Engines (Compared with EC2)</a:t>
            </a: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4CFC9EC-126E-13F3-B555-33454C40B0FD}"/>
              </a:ext>
            </a:extLst>
          </p:cNvPr>
          <p:cNvCxnSpPr>
            <a:cxnSpLocks/>
          </p:cNvCxnSpPr>
          <p:nvPr/>
        </p:nvCxnSpPr>
        <p:spPr>
          <a:xfrm>
            <a:off x="532855" y="763866"/>
            <a:ext cx="1100438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F9462B8-5AB5-50A8-A3BF-7E6E2395C184}"/>
              </a:ext>
            </a:extLst>
          </p:cNvPr>
          <p:cNvSpPr txBox="1"/>
          <p:nvPr/>
        </p:nvSpPr>
        <p:spPr>
          <a:xfrm>
            <a:off x="2646262" y="2978221"/>
            <a:ext cx="67775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3600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SHOW ME YOUR </a:t>
            </a:r>
            <a:r>
              <a:rPr lang="en-CA" sz="3600" strike="sngStrike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en-CA" sz="3600" dirty="0">
                <a:solidFill>
                  <a:srgbClr val="C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GAME.</a:t>
            </a:r>
            <a:endParaRPr lang="en-US" sz="3600" dirty="0">
              <a:solidFill>
                <a:srgbClr val="C0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7632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7BC4F-F1BC-9160-DBD9-EEB415414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0CE634-AEA0-7478-BCE4-1513C60A11BF}"/>
              </a:ext>
            </a:extLst>
          </p:cNvPr>
          <p:cNvSpPr txBox="1"/>
          <p:nvPr/>
        </p:nvSpPr>
        <p:spPr>
          <a:xfrm>
            <a:off x="0" y="135697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1EB4B2E-6211-3067-1FC8-9C8591E25552}"/>
              </a:ext>
            </a:extLst>
          </p:cNvPr>
          <p:cNvCxnSpPr>
            <a:cxnSpLocks/>
          </p:cNvCxnSpPr>
          <p:nvPr/>
        </p:nvCxnSpPr>
        <p:spPr>
          <a:xfrm>
            <a:off x="532855" y="763866"/>
            <a:ext cx="1100438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38874E9-815E-163F-1DB8-B940F084BA46}"/>
              </a:ext>
            </a:extLst>
          </p:cNvPr>
          <p:cNvSpPr txBox="1"/>
          <p:nvPr/>
        </p:nvSpPr>
        <p:spPr>
          <a:xfrm>
            <a:off x="532855" y="1269163"/>
            <a:ext cx="60747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Official Doc: </a:t>
            </a: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https://docs.godotengine.org/</a:t>
            </a:r>
            <a:endParaRPr lang="en-US" sz="24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https://github.com/godotengine/godot</a:t>
            </a:r>
            <a:b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https://</a:t>
            </a:r>
            <a:r>
              <a:rPr lang="en-US" sz="24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www.youtube.com</a:t>
            </a: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/@</a:t>
            </a:r>
            <a:r>
              <a:rPr lang="en-US" sz="24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Gdquest</a:t>
            </a:r>
            <a:endParaRPr lang="en-US" sz="2400" dirty="0">
              <a:solidFill>
                <a:srgbClr val="C0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1051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3610</TotalTime>
  <Words>609</Words>
  <Application>Microsoft Macintosh PowerPoint</Application>
  <PresentationFormat>Widescreen</PresentationFormat>
  <Paragraphs>61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system-ui</vt:lpstr>
      <vt:lpstr>Arial</vt:lpstr>
      <vt:lpstr>Calibri</vt:lpstr>
      <vt:lpstr>Rockwell</vt:lpstr>
      <vt:lpstr>Rockwell Condensed</vt:lpstr>
      <vt:lpstr>Rockwell Extra Bold</vt:lpstr>
      <vt:lpstr>Times New Roman</vt:lpstr>
      <vt:lpstr>Wingdings</vt:lpstr>
      <vt:lpstr>Wood Type</vt:lpstr>
      <vt:lpstr>PowerPoint Presentation</vt:lpstr>
      <vt:lpstr>1. What is Godot?   2. Key Features/concepts   3. Godot’s Architecture Overview   4. Code review: Comparison: Same Game in Both Engines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Kavithalaya</dc:creator>
  <cp:lastModifiedBy>Hao Wu</cp:lastModifiedBy>
  <cp:revision>18</cp:revision>
  <dcterms:created xsi:type="dcterms:W3CDTF">2021-02-03T04:37:31Z</dcterms:created>
  <dcterms:modified xsi:type="dcterms:W3CDTF">2025-07-31T07:26:47Z</dcterms:modified>
</cp:coreProperties>
</file>

<file path=docProps/thumbnail.jpeg>
</file>